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74" r:id="rId3"/>
    <p:sldId id="276" r:id="rId4"/>
    <p:sldId id="275" r:id="rId5"/>
    <p:sldId id="257" r:id="rId6"/>
    <p:sldId id="265" r:id="rId7"/>
    <p:sldId id="261" r:id="rId8"/>
    <p:sldId id="262" r:id="rId9"/>
    <p:sldId id="258" r:id="rId10"/>
    <p:sldId id="263" r:id="rId11"/>
    <p:sldId id="264" r:id="rId12"/>
    <p:sldId id="266" r:id="rId13"/>
    <p:sldId id="260" r:id="rId14"/>
    <p:sldId id="259" r:id="rId15"/>
    <p:sldId id="273" r:id="rId16"/>
    <p:sldId id="267" r:id="rId17"/>
    <p:sldId id="268" r:id="rId18"/>
    <p:sldId id="272" r:id="rId19"/>
    <p:sldId id="280" r:id="rId20"/>
    <p:sldId id="270" r:id="rId21"/>
    <p:sldId id="271" r:id="rId22"/>
    <p:sldId id="277" r:id="rId23"/>
    <p:sldId id="278" r:id="rId24"/>
    <p:sldId id="279"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585" autoAdjust="0"/>
  </p:normalViewPr>
  <p:slideViewPr>
    <p:cSldViewPr snapToGrid="0" snapToObjects="1">
      <p:cViewPr varScale="1">
        <p:scale>
          <a:sx n="73" d="100"/>
          <a:sy n="73" d="100"/>
        </p:scale>
        <p:origin x="-144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4088DF-288C-E44B-A79D-CD5863378BE2}" type="datetimeFigureOut">
              <a:rPr lang="en-US" smtClean="0"/>
              <a:t>10/11/16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37527D-9084-6F44-BE90-B50DEF5E90A3}" type="slidenum">
              <a:rPr lang="en-US" smtClean="0"/>
              <a:t>‹#›</a:t>
            </a:fld>
            <a:endParaRPr lang="en-US"/>
          </a:p>
        </p:txBody>
      </p:sp>
    </p:spTree>
    <p:extLst>
      <p:ext uri="{BB962C8B-B14F-4D97-AF65-F5344CB8AC3E}">
        <p14:creationId xmlns:p14="http://schemas.microsoft.com/office/powerpoint/2010/main" val="189681014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What does each lunar phase correspond to? Where is the moon when it is new? When it is full? </a:t>
            </a:r>
          </a:p>
          <a:p>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5</a:t>
            </a:fld>
            <a:endParaRPr lang="en-US"/>
          </a:p>
        </p:txBody>
      </p:sp>
    </p:spTree>
    <p:extLst>
      <p:ext uri="{BB962C8B-B14F-4D97-AF65-F5344CB8AC3E}">
        <p14:creationId xmlns:p14="http://schemas.microsoft.com/office/powerpoint/2010/main" val="10480654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Means RA of moon is aligned with sun at New Moon, 12 hours earlier for Full Moon, but the declination AND</a:t>
            </a:r>
            <a:r>
              <a:rPr lang="en-US" baseline="0" dirty="0" smtClean="0"/>
              <a:t> RA will be identical for sun and moon ONLY during a solar eclipse (declination of moon = declination of sun AND RA of moon = RA of sun -12 during a lunar eclipse)</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14</a:t>
            </a:fld>
            <a:endParaRPr lang="en-US"/>
          </a:p>
        </p:txBody>
      </p:sp>
    </p:spTree>
    <p:extLst>
      <p:ext uri="{BB962C8B-B14F-4D97-AF65-F5344CB8AC3E}">
        <p14:creationId xmlns:p14="http://schemas.microsoft.com/office/powerpoint/2010/main" val="926625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Tides arise</a:t>
            </a:r>
            <a:r>
              <a:rPr lang="en-US" baseline="0" dirty="0" smtClean="0"/>
              <a:t> due to the gravitational pull of the Moon AND Sun (Moon is nearby, though not massive, while the Sun is extremely massive, though far away). Moon’s tidal force is roughly twice that of the Sun.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High tide occurs when moon is overhead or on the anti-meridian. Low tide occurs at moonrise and moonset.</a:t>
            </a:r>
          </a:p>
          <a:p>
            <a:r>
              <a:rPr lang="en-US" sz="1200" kern="1200" baseline="0" dirty="0" smtClean="0">
                <a:solidFill>
                  <a:schemeClr val="tx1"/>
                </a:solidFill>
                <a:latin typeface="+mn-lt"/>
                <a:ea typeface="+mn-ea"/>
                <a:cs typeface="+mn-cs"/>
              </a:rPr>
              <a:t>Two </a:t>
            </a:r>
            <a:r>
              <a:rPr lang="en-US" sz="1200" kern="1200" dirty="0" smtClean="0">
                <a:solidFill>
                  <a:schemeClr val="tx1"/>
                </a:solidFill>
                <a:latin typeface="+mn-lt"/>
                <a:ea typeface="+mn-ea"/>
                <a:cs typeface="+mn-cs"/>
              </a:rPr>
              <a:t>bulges – at points closest AND</a:t>
            </a:r>
            <a:r>
              <a:rPr lang="en-US" sz="1200" kern="1200" baseline="0" dirty="0" smtClean="0">
                <a:solidFill>
                  <a:schemeClr val="tx1"/>
                </a:solidFill>
                <a:latin typeface="+mn-lt"/>
                <a:ea typeface="+mn-ea"/>
                <a:cs typeface="+mn-cs"/>
              </a:rPr>
              <a:t> farthest from </a:t>
            </a:r>
            <a:r>
              <a:rPr lang="en-US" sz="1200" kern="1200" dirty="0" smtClean="0">
                <a:solidFill>
                  <a:schemeClr val="tx1"/>
                </a:solidFill>
                <a:latin typeface="+mn-lt"/>
                <a:ea typeface="+mn-ea"/>
                <a:cs typeface="+mn-cs"/>
              </a:rPr>
              <a:t>Moon. As the solid ground rotates, each point on the Earth passes through each point</a:t>
            </a:r>
            <a:r>
              <a:rPr lang="en-US" sz="1200" i="0" kern="1200" dirty="0" smtClean="0">
                <a:solidFill>
                  <a:schemeClr val="tx1"/>
                </a:solidFill>
                <a:latin typeface="+mn-lt"/>
                <a:ea typeface="+mn-ea"/>
                <a:cs typeface="+mn-cs"/>
              </a:rPr>
              <a:t> once per day: these are your two </a:t>
            </a:r>
            <a:r>
              <a:rPr lang="en-US" sz="1200" i="1" kern="1200" dirty="0" smtClean="0">
                <a:solidFill>
                  <a:schemeClr val="tx1"/>
                </a:solidFill>
                <a:latin typeface="+mn-lt"/>
                <a:ea typeface="+mn-ea"/>
                <a:cs typeface="+mn-cs"/>
              </a:rPr>
              <a:t>high</a:t>
            </a:r>
            <a:r>
              <a:rPr lang="en-US" sz="1200" i="0" kern="1200" dirty="0" smtClean="0">
                <a:solidFill>
                  <a:schemeClr val="tx1"/>
                </a:solidFill>
                <a:latin typeface="+mn-lt"/>
                <a:ea typeface="+mn-ea"/>
                <a:cs typeface="+mn-cs"/>
              </a:rPr>
              <a:t> tides.</a:t>
            </a:r>
          </a:p>
          <a:p>
            <a:r>
              <a:rPr lang="en-US" sz="1200" i="0" kern="1200" dirty="0" smtClean="0">
                <a:solidFill>
                  <a:schemeClr val="tx1"/>
                </a:solidFill>
                <a:latin typeface="+mn-lt"/>
                <a:ea typeface="+mn-ea"/>
                <a:cs typeface="+mn-cs"/>
              </a:rPr>
              <a:t>Because</a:t>
            </a:r>
            <a:r>
              <a:rPr lang="en-US" sz="1200" i="0" kern="1200" baseline="0" dirty="0" smtClean="0">
                <a:solidFill>
                  <a:schemeClr val="tx1"/>
                </a:solidFill>
                <a:latin typeface="+mn-lt"/>
                <a:ea typeface="+mn-ea"/>
                <a:cs typeface="+mn-cs"/>
              </a:rPr>
              <a:t> the Moon’s declination can vary between -28.5 to +28.5 degrees, the highest high tides can be experienced at any of these latitudes, depending on the season and lunar cycle. The difference between successive high tides increases as the Moon’s declination increases or decreases from zero.</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19</a:t>
            </a:fld>
            <a:endParaRPr lang="en-US"/>
          </a:p>
        </p:txBody>
      </p:sp>
    </p:spTree>
    <p:extLst>
      <p:ext uri="{BB962C8B-B14F-4D97-AF65-F5344CB8AC3E}">
        <p14:creationId xmlns:p14="http://schemas.microsoft.com/office/powerpoint/2010/main" val="1932110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Tides arise</a:t>
            </a:r>
            <a:r>
              <a:rPr lang="en-US" baseline="0" dirty="0" smtClean="0"/>
              <a:t> due to the gravitational pull of the Moon AND Sun (Moon is nearby, though not massive, while the Sun is extremely massive, though far away). Moon’s tidal force is roughly twice that of the Sun.</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High tide occurs when moon is overhead or on the anti-meridian. Low tide occurs at moonrise and moonset.</a:t>
            </a:r>
          </a:p>
          <a:p>
            <a:r>
              <a:rPr lang="en-US" sz="1200" kern="1200" baseline="0" dirty="0" smtClean="0">
                <a:solidFill>
                  <a:schemeClr val="tx1"/>
                </a:solidFill>
                <a:latin typeface="+mn-lt"/>
                <a:ea typeface="+mn-ea"/>
                <a:cs typeface="+mn-cs"/>
              </a:rPr>
              <a:t>Two </a:t>
            </a:r>
            <a:r>
              <a:rPr lang="en-US" sz="1200" kern="1200" dirty="0" smtClean="0">
                <a:solidFill>
                  <a:schemeClr val="tx1"/>
                </a:solidFill>
                <a:latin typeface="+mn-lt"/>
                <a:ea typeface="+mn-ea"/>
                <a:cs typeface="+mn-cs"/>
              </a:rPr>
              <a:t>bulges – at points closest AND</a:t>
            </a:r>
            <a:r>
              <a:rPr lang="en-US" sz="1200" kern="1200" baseline="0" dirty="0" smtClean="0">
                <a:solidFill>
                  <a:schemeClr val="tx1"/>
                </a:solidFill>
                <a:latin typeface="+mn-lt"/>
                <a:ea typeface="+mn-ea"/>
                <a:cs typeface="+mn-cs"/>
              </a:rPr>
              <a:t> farthest from </a:t>
            </a:r>
            <a:r>
              <a:rPr lang="en-US" sz="1200" kern="1200" dirty="0" smtClean="0">
                <a:solidFill>
                  <a:schemeClr val="tx1"/>
                </a:solidFill>
                <a:latin typeface="+mn-lt"/>
                <a:ea typeface="+mn-ea"/>
                <a:cs typeface="+mn-cs"/>
              </a:rPr>
              <a:t>Moon. As the solid ground rotates, each point on the Earth passes through each point</a:t>
            </a:r>
            <a:r>
              <a:rPr lang="en-US" sz="1200" i="0" kern="1200" dirty="0" smtClean="0">
                <a:solidFill>
                  <a:schemeClr val="tx1"/>
                </a:solidFill>
                <a:latin typeface="+mn-lt"/>
                <a:ea typeface="+mn-ea"/>
                <a:cs typeface="+mn-cs"/>
              </a:rPr>
              <a:t> once per day: these are your two </a:t>
            </a:r>
            <a:r>
              <a:rPr lang="en-US" sz="1200" i="1" kern="1200" dirty="0" smtClean="0">
                <a:solidFill>
                  <a:schemeClr val="tx1"/>
                </a:solidFill>
                <a:latin typeface="+mn-lt"/>
                <a:ea typeface="+mn-ea"/>
                <a:cs typeface="+mn-cs"/>
              </a:rPr>
              <a:t>high</a:t>
            </a:r>
            <a:r>
              <a:rPr lang="en-US" sz="1200" i="0" kern="1200" dirty="0" smtClean="0">
                <a:solidFill>
                  <a:schemeClr val="tx1"/>
                </a:solidFill>
                <a:latin typeface="+mn-lt"/>
                <a:ea typeface="+mn-ea"/>
                <a:cs typeface="+mn-cs"/>
              </a:rPr>
              <a:t> tides.</a:t>
            </a:r>
          </a:p>
          <a:p>
            <a:r>
              <a:rPr lang="en-US" sz="1200" i="0" kern="1200" dirty="0" smtClean="0">
                <a:solidFill>
                  <a:schemeClr val="tx1"/>
                </a:solidFill>
                <a:latin typeface="+mn-lt"/>
                <a:ea typeface="+mn-ea"/>
                <a:cs typeface="+mn-cs"/>
              </a:rPr>
              <a:t>Because</a:t>
            </a:r>
            <a:r>
              <a:rPr lang="en-US" sz="1200" i="0" kern="1200" baseline="0" dirty="0" smtClean="0">
                <a:solidFill>
                  <a:schemeClr val="tx1"/>
                </a:solidFill>
                <a:latin typeface="+mn-lt"/>
                <a:ea typeface="+mn-ea"/>
                <a:cs typeface="+mn-cs"/>
              </a:rPr>
              <a:t> the Moon’s declination can vary between -28.5 to +28.5 degrees, the highest high tides can be experienced at any of these latitudes, depending on the season and lunar cycle. The difference between successive high tides increases as the Moon’s declination increases or decreases from zero.</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20</a:t>
            </a:fld>
            <a:endParaRPr lang="en-US"/>
          </a:p>
        </p:txBody>
      </p:sp>
    </p:spTree>
    <p:extLst>
      <p:ext uri="{BB962C8B-B14F-4D97-AF65-F5344CB8AC3E}">
        <p14:creationId xmlns:p14="http://schemas.microsoft.com/office/powerpoint/2010/main" val="193211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Moon’s orbital period matches exactly it’s rotational period (definition of tidal locking). Planets</a:t>
            </a:r>
            <a:r>
              <a:rPr lang="en-US" baseline="0" dirty="0" smtClean="0"/>
              <a:t> which are very close to their star, or moons very close to their planets, can become tidally locked. Bodies that are this close have an extremely strong gravitational pull on one another (the force of gravity is proportional to 1/(distance)^2). This pull is much stronger at the near side of the planet or moon than the far side. This difference causes the body to be deformed from a spherical shape to an ellipsoid (i.e. a bulge on the side facing the other body and directly opposite it). The tidal bulge on Earth is in the form of liquid water. The moon does not have liquid water, but it has a solid tidal bulge which developed during its formation.</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21</a:t>
            </a:fld>
            <a:endParaRPr lang="en-US"/>
          </a:p>
        </p:txBody>
      </p:sp>
    </p:spTree>
    <p:extLst>
      <p:ext uri="{BB962C8B-B14F-4D97-AF65-F5344CB8AC3E}">
        <p14:creationId xmlns:p14="http://schemas.microsoft.com/office/powerpoint/2010/main" val="3948532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a:t>
            </a:r>
            <a:r>
              <a:rPr lang="en-US" baseline="0" dirty="0" smtClean="0"/>
              <a:t> plausible theory for the formation of the moon: S</a:t>
            </a:r>
            <a:r>
              <a:rPr lang="en-US" dirty="0" smtClean="0"/>
              <a:t>hortly</a:t>
            </a:r>
            <a:r>
              <a:rPr lang="en-US" baseline="0" dirty="0" smtClean="0"/>
              <a:t> after the Earth’s formation (within the first 100 million years of our solar system) the Earth was struck by a Mars-sized by body. The ring of </a:t>
            </a:r>
            <a:r>
              <a:rPr lang="en-US" baseline="0" dirty="0" err="1" smtClean="0"/>
              <a:t>debirs</a:t>
            </a:r>
            <a:r>
              <a:rPr lang="en-US" baseline="0" dirty="0" smtClean="0"/>
              <a:t> formed from this collision formed into the moon via accretion.</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22</a:t>
            </a:fld>
            <a:endParaRPr lang="en-US"/>
          </a:p>
        </p:txBody>
      </p:sp>
    </p:spTree>
    <p:extLst>
      <p:ext uri="{BB962C8B-B14F-4D97-AF65-F5344CB8AC3E}">
        <p14:creationId xmlns:p14="http://schemas.microsoft.com/office/powerpoint/2010/main" val="39485320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are there craters on the Moon, but not Earth?</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23</a:t>
            </a:fld>
            <a:endParaRPr lang="en-US"/>
          </a:p>
        </p:txBody>
      </p:sp>
    </p:spTree>
    <p:extLst>
      <p:ext uri="{BB962C8B-B14F-4D97-AF65-F5344CB8AC3E}">
        <p14:creationId xmlns:p14="http://schemas.microsoft.com/office/powerpoint/2010/main" val="3948532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you use the pattern of craters to determine which areas are older?</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24</a:t>
            </a:fld>
            <a:endParaRPr lang="en-US"/>
          </a:p>
        </p:txBody>
      </p:sp>
    </p:spTree>
    <p:extLst>
      <p:ext uri="{BB962C8B-B14F-4D97-AF65-F5344CB8AC3E}">
        <p14:creationId xmlns:p14="http://schemas.microsoft.com/office/powerpoint/2010/main" val="394853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way does the moon orbit? Which side of the moon is illuminated after the New Moon if you are in the Northern Hemisphere? Which side if you are in the Southern Hemisphere?</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6</a:t>
            </a:fld>
            <a:endParaRPr lang="en-US"/>
          </a:p>
        </p:txBody>
      </p:sp>
    </p:spTree>
    <p:extLst>
      <p:ext uri="{BB962C8B-B14F-4D97-AF65-F5344CB8AC3E}">
        <p14:creationId xmlns:p14="http://schemas.microsoft.com/office/powerpoint/2010/main" val="1320788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360 degrees/27.3 days = 13.18 degrees/day (to the East). 13.18˚</a:t>
            </a:r>
            <a:r>
              <a:rPr lang="en-US" sz="1200" baseline="0" dirty="0" smtClean="0"/>
              <a:t> * </a:t>
            </a:r>
            <a:r>
              <a:rPr lang="en-US" sz="1200" dirty="0" smtClean="0"/>
              <a:t>24hrs/360˚ * 60mins/1hr</a:t>
            </a:r>
            <a:r>
              <a:rPr lang="en-US" sz="1200" baseline="0" dirty="0" smtClean="0"/>
              <a:t> </a:t>
            </a:r>
            <a:r>
              <a:rPr lang="en-US" sz="1200" dirty="0" smtClean="0"/>
              <a:t> = 52.7 minutes. If we use the synodic</a:t>
            </a:r>
            <a:r>
              <a:rPr lang="en-US" sz="1200" baseline="0" dirty="0" smtClean="0"/>
              <a:t> month in our calculation instead, we get 48 </a:t>
            </a:r>
            <a:r>
              <a:rPr lang="en-US" sz="1200" baseline="0" dirty="0" err="1" smtClean="0"/>
              <a:t>mins</a:t>
            </a:r>
            <a:r>
              <a:rPr lang="en-US" sz="1200" baseline="0" dirty="0" smtClean="0"/>
              <a:t> because the solar day is 4 minutes longer than the sidereal day.</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7</a:t>
            </a:fld>
            <a:endParaRPr lang="en-US"/>
          </a:p>
        </p:txBody>
      </p:sp>
    </p:spTree>
    <p:extLst>
      <p:ext uri="{BB962C8B-B14F-4D97-AF65-F5344CB8AC3E}">
        <p14:creationId xmlns:p14="http://schemas.microsoft.com/office/powerpoint/2010/main" val="140808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At the end of this lecture, they should know when to look for the moon in the sky. Have them add azimuth and altitude coordinates (approximate, don’t cheat with </a:t>
            </a:r>
            <a:r>
              <a:rPr lang="en-US" dirty="0" err="1" smtClean="0"/>
              <a:t>Stellarium</a:t>
            </a:r>
            <a:r>
              <a:rPr lang="en-US" dirty="0" smtClean="0"/>
              <a:t> as I don’t care if it’s precise). See extra help sheet for additional practice with this.</a:t>
            </a:r>
          </a:p>
          <a:p>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8</a:t>
            </a:fld>
            <a:endParaRPr lang="en-US"/>
          </a:p>
        </p:txBody>
      </p:sp>
    </p:spTree>
    <p:extLst>
      <p:ext uri="{BB962C8B-B14F-4D97-AF65-F5344CB8AC3E}">
        <p14:creationId xmlns:p14="http://schemas.microsoft.com/office/powerpoint/2010/main" val="1886668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way does the moon orbit?</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9</a:t>
            </a:fld>
            <a:endParaRPr lang="en-US"/>
          </a:p>
        </p:txBody>
      </p:sp>
    </p:spTree>
    <p:extLst>
      <p:ext uri="{BB962C8B-B14F-4D97-AF65-F5344CB8AC3E}">
        <p14:creationId xmlns:p14="http://schemas.microsoft.com/office/powerpoint/2010/main" val="1320788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way does the moon orbit?</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10</a:t>
            </a:fld>
            <a:endParaRPr lang="en-US"/>
          </a:p>
        </p:txBody>
      </p:sp>
    </p:spTree>
    <p:extLst>
      <p:ext uri="{BB962C8B-B14F-4D97-AF65-F5344CB8AC3E}">
        <p14:creationId xmlns:p14="http://schemas.microsoft.com/office/powerpoint/2010/main" val="1320788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way does the moon orbit?</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11</a:t>
            </a:fld>
            <a:endParaRPr lang="en-US"/>
          </a:p>
        </p:txBody>
      </p:sp>
    </p:spTree>
    <p:extLst>
      <p:ext uri="{BB962C8B-B14F-4D97-AF65-F5344CB8AC3E}">
        <p14:creationId xmlns:p14="http://schemas.microsoft.com/office/powerpoint/2010/main" val="1320788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Which way does the moon orbit?</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12</a:t>
            </a:fld>
            <a:endParaRPr lang="en-US"/>
          </a:p>
        </p:txBody>
      </p:sp>
    </p:spTree>
    <p:extLst>
      <p:ext uri="{BB962C8B-B14F-4D97-AF65-F5344CB8AC3E}">
        <p14:creationId xmlns:p14="http://schemas.microsoft.com/office/powerpoint/2010/main" val="1320788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Because the moon travels very close to the ecliptic, the cardinal directions for rising and setting are similar to the sun throughout the year (i.e. due east rise and due west set at the equinoxes, northwest set and northeast rise near summer solstice). </a:t>
            </a:r>
            <a:endParaRPr lang="en-US" dirty="0"/>
          </a:p>
        </p:txBody>
      </p:sp>
      <p:sp>
        <p:nvSpPr>
          <p:cNvPr id="4" name="Slide Number Placeholder 3"/>
          <p:cNvSpPr>
            <a:spLocks noGrp="1"/>
          </p:cNvSpPr>
          <p:nvPr>
            <p:ph type="sldNum" sz="quarter" idx="10"/>
          </p:nvPr>
        </p:nvSpPr>
        <p:spPr/>
        <p:txBody>
          <a:bodyPr/>
          <a:lstStyle/>
          <a:p>
            <a:fld id="{3437527D-9084-6F44-BE90-B50DEF5E90A3}" type="slidenum">
              <a:rPr lang="en-US" smtClean="0"/>
              <a:t>13</a:t>
            </a:fld>
            <a:endParaRPr lang="en-US"/>
          </a:p>
        </p:txBody>
      </p:sp>
    </p:spTree>
    <p:extLst>
      <p:ext uri="{BB962C8B-B14F-4D97-AF65-F5344CB8AC3E}">
        <p14:creationId xmlns:p14="http://schemas.microsoft.com/office/powerpoint/2010/main" val="3288861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48FDE41-80C0-EE4D-BC68-AE152BF836C8}"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3862554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8FDE41-80C0-EE4D-BC68-AE152BF836C8}"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2913624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8FDE41-80C0-EE4D-BC68-AE152BF836C8}"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1736140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8FDE41-80C0-EE4D-BC68-AE152BF836C8}"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187713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48FDE41-80C0-EE4D-BC68-AE152BF836C8}"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32544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48FDE41-80C0-EE4D-BC68-AE152BF836C8}"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916405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48FDE41-80C0-EE4D-BC68-AE152BF836C8}" type="datetimeFigureOut">
              <a:rPr lang="en-US" smtClean="0"/>
              <a:t>10/11/16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916474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48FDE41-80C0-EE4D-BC68-AE152BF836C8}" type="datetimeFigureOut">
              <a:rPr lang="en-US" smtClean="0"/>
              <a:t>10/11/16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279566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8FDE41-80C0-EE4D-BC68-AE152BF836C8}" type="datetimeFigureOut">
              <a:rPr lang="en-US" smtClean="0"/>
              <a:t>10/11/16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420128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8FDE41-80C0-EE4D-BC68-AE152BF836C8}"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37209789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48FDE41-80C0-EE4D-BC68-AE152BF836C8}"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163E1D-541A-A047-9DDC-6B0AFCAD3128}" type="slidenum">
              <a:rPr lang="en-US" smtClean="0"/>
              <a:t>‹#›</a:t>
            </a:fld>
            <a:endParaRPr lang="en-US"/>
          </a:p>
        </p:txBody>
      </p:sp>
    </p:spTree>
    <p:extLst>
      <p:ext uri="{BB962C8B-B14F-4D97-AF65-F5344CB8AC3E}">
        <p14:creationId xmlns:p14="http://schemas.microsoft.com/office/powerpoint/2010/main" val="422825101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8FDE41-80C0-EE4D-BC68-AE152BF836C8}" type="datetimeFigureOut">
              <a:rPr lang="en-US" smtClean="0"/>
              <a:t>10/11/16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163E1D-541A-A047-9DDC-6B0AFCAD3128}" type="slidenum">
              <a:rPr lang="en-US" smtClean="0"/>
              <a:t>‹#›</a:t>
            </a:fld>
            <a:endParaRPr lang="en-US"/>
          </a:p>
        </p:txBody>
      </p:sp>
    </p:spTree>
    <p:extLst>
      <p:ext uri="{BB962C8B-B14F-4D97-AF65-F5344CB8AC3E}">
        <p14:creationId xmlns:p14="http://schemas.microsoft.com/office/powerpoint/2010/main" val="3927085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wmf"/><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13.wmf"/><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wmf"/></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4" Type="http://schemas.openxmlformats.org/officeDocument/2006/relationships/image" Target="../media/image17.wm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wmf"/></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4" Type="http://schemas.openxmlformats.org/officeDocument/2006/relationships/image" Target="../media/image5.wmf"/><Relationship Id="rId5" Type="http://schemas.openxmlformats.org/officeDocument/2006/relationships/image" Target="../media/image6.wmf"/><Relationship Id="rId6" Type="http://schemas.openxmlformats.org/officeDocument/2006/relationships/image" Target="../media/image7.wmf"/><Relationship Id="rId7" Type="http://schemas.openxmlformats.org/officeDocument/2006/relationships/image" Target="../media/image8.png"/><Relationship Id="rId8" Type="http://schemas.openxmlformats.org/officeDocument/2006/relationships/image" Target="../media/image9.wmf"/><Relationship Id="rId9" Type="http://schemas.openxmlformats.org/officeDocument/2006/relationships/image" Target="../media/image10.wmf"/><Relationship Id="rId10" Type="http://schemas.openxmlformats.org/officeDocument/2006/relationships/image" Target="../media/image11.wm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w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www.sumanasinc.com/webcontent/animations/content/sidereal.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wmf"/><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Moon Lecture</a:t>
            </a:r>
            <a:endParaRPr lang="en-US" dirty="0"/>
          </a:p>
        </p:txBody>
      </p:sp>
      <p:sp>
        <p:nvSpPr>
          <p:cNvPr id="3" name="Subtitle 2"/>
          <p:cNvSpPr>
            <a:spLocks noGrp="1"/>
          </p:cNvSpPr>
          <p:nvPr>
            <p:ph type="subTitle" idx="1"/>
          </p:nvPr>
        </p:nvSpPr>
        <p:spPr/>
        <p:txBody>
          <a:bodyPr/>
          <a:lstStyle/>
          <a:p>
            <a:r>
              <a:rPr lang="en-US" dirty="0" smtClean="0"/>
              <a:t>Nature of Science</a:t>
            </a:r>
          </a:p>
          <a:p>
            <a:r>
              <a:rPr lang="en-US" dirty="0" smtClean="0"/>
              <a:t>Fall 2014</a:t>
            </a:r>
            <a:endParaRPr lang="en-US" dirty="0"/>
          </a:p>
        </p:txBody>
      </p:sp>
    </p:spTree>
    <p:extLst>
      <p:ext uri="{BB962C8B-B14F-4D97-AF65-F5344CB8AC3E}">
        <p14:creationId xmlns:p14="http://schemas.microsoft.com/office/powerpoint/2010/main" val="24819276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 y="204788"/>
            <a:ext cx="8018463" cy="64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6" name="Straight Connector 5"/>
          <p:cNvCxnSpPr/>
          <p:nvPr/>
        </p:nvCxnSpPr>
        <p:spPr>
          <a:xfrm flipV="1">
            <a:off x="3980504" y="3054675"/>
            <a:ext cx="1" cy="1390047"/>
          </a:xfrm>
          <a:prstGeom prst="line">
            <a:avLst/>
          </a:prstGeom>
          <a:ln w="76200" cmpd="sng">
            <a:solidFill>
              <a:srgbClr val="FF0000"/>
            </a:solidFill>
          </a:ln>
        </p:spPr>
        <p:style>
          <a:lnRef idx="3">
            <a:schemeClr val="dk1"/>
          </a:lnRef>
          <a:fillRef idx="0">
            <a:schemeClr val="dk1"/>
          </a:fillRef>
          <a:effectRef idx="2">
            <a:schemeClr val="dk1"/>
          </a:effectRef>
          <a:fontRef idx="minor">
            <a:schemeClr val="tx1"/>
          </a:fontRef>
        </p:style>
      </p:cxnSp>
      <p:pic>
        <p:nvPicPr>
          <p:cNvPr id="11" name="Picture 10"/>
          <p:cNvPicPr>
            <a:picLocks noChangeAspect="1"/>
          </p:cNvPicPr>
          <p:nvPr/>
        </p:nvPicPr>
        <p:blipFill>
          <a:blip r:embed="rId4"/>
          <a:stretch>
            <a:fillRect/>
          </a:stretch>
        </p:blipFill>
        <p:spPr>
          <a:xfrm rot="16200000" flipV="1">
            <a:off x="4114928" y="3493229"/>
            <a:ext cx="270649" cy="539496"/>
          </a:xfrm>
          <a:prstGeom prst="rect">
            <a:avLst/>
          </a:prstGeom>
        </p:spPr>
      </p:pic>
    </p:spTree>
    <p:extLst>
      <p:ext uri="{BB962C8B-B14F-4D97-AF65-F5344CB8AC3E}">
        <p14:creationId xmlns:p14="http://schemas.microsoft.com/office/powerpoint/2010/main" val="35648269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 y="204788"/>
            <a:ext cx="8018463" cy="64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6" name="Straight Connector 5"/>
          <p:cNvCxnSpPr/>
          <p:nvPr/>
        </p:nvCxnSpPr>
        <p:spPr>
          <a:xfrm rot="16200000" flipV="1">
            <a:off x="3757372" y="2728616"/>
            <a:ext cx="1" cy="1390047"/>
          </a:xfrm>
          <a:prstGeom prst="line">
            <a:avLst/>
          </a:prstGeom>
          <a:ln w="76200" cmpd="sng">
            <a:solidFill>
              <a:srgbClr val="FF0000"/>
            </a:solidFill>
          </a:ln>
        </p:spPr>
        <p:style>
          <a:lnRef idx="3">
            <a:schemeClr val="dk1"/>
          </a:lnRef>
          <a:fillRef idx="0">
            <a:schemeClr val="dk1"/>
          </a:fillRef>
          <a:effectRef idx="2">
            <a:schemeClr val="dk1"/>
          </a:effectRef>
          <a:fontRef idx="minor">
            <a:schemeClr val="tx1"/>
          </a:fontRef>
        </p:style>
      </p:cxnSp>
      <p:pic>
        <p:nvPicPr>
          <p:cNvPr id="11" name="Picture 10"/>
          <p:cNvPicPr>
            <a:picLocks noChangeAspect="1"/>
          </p:cNvPicPr>
          <p:nvPr/>
        </p:nvPicPr>
        <p:blipFill>
          <a:blip r:embed="rId4"/>
          <a:stretch>
            <a:fillRect/>
          </a:stretch>
        </p:blipFill>
        <p:spPr>
          <a:xfrm rot="10800000" flipV="1">
            <a:off x="3565680" y="2926916"/>
            <a:ext cx="270649" cy="539496"/>
          </a:xfrm>
          <a:prstGeom prst="rect">
            <a:avLst/>
          </a:prstGeom>
        </p:spPr>
      </p:pic>
    </p:spTree>
    <p:extLst>
      <p:ext uri="{BB962C8B-B14F-4D97-AF65-F5344CB8AC3E}">
        <p14:creationId xmlns:p14="http://schemas.microsoft.com/office/powerpoint/2010/main" val="282970332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5" y="204788"/>
            <a:ext cx="8018463" cy="64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6" name="Straight Connector 5"/>
          <p:cNvCxnSpPr/>
          <p:nvPr/>
        </p:nvCxnSpPr>
        <p:spPr>
          <a:xfrm rot="10800000" flipV="1">
            <a:off x="3328272" y="3037514"/>
            <a:ext cx="1" cy="1390047"/>
          </a:xfrm>
          <a:prstGeom prst="line">
            <a:avLst/>
          </a:prstGeom>
          <a:ln w="76200" cmpd="sng">
            <a:solidFill>
              <a:srgbClr val="FF0000"/>
            </a:solidFill>
          </a:ln>
        </p:spPr>
        <p:style>
          <a:lnRef idx="3">
            <a:schemeClr val="dk1"/>
          </a:lnRef>
          <a:fillRef idx="0">
            <a:schemeClr val="dk1"/>
          </a:fillRef>
          <a:effectRef idx="2">
            <a:schemeClr val="dk1"/>
          </a:effectRef>
          <a:fontRef idx="minor">
            <a:schemeClr val="tx1"/>
          </a:fontRef>
        </p:style>
      </p:cxnSp>
      <p:pic>
        <p:nvPicPr>
          <p:cNvPr id="11" name="Picture 10"/>
          <p:cNvPicPr>
            <a:picLocks noChangeAspect="1"/>
          </p:cNvPicPr>
          <p:nvPr/>
        </p:nvPicPr>
        <p:blipFill>
          <a:blip r:embed="rId4"/>
          <a:stretch>
            <a:fillRect/>
          </a:stretch>
        </p:blipFill>
        <p:spPr>
          <a:xfrm rot="5400000" flipV="1">
            <a:off x="2913448" y="3458907"/>
            <a:ext cx="270649" cy="539496"/>
          </a:xfrm>
          <a:prstGeom prst="rect">
            <a:avLst/>
          </a:prstGeom>
        </p:spPr>
      </p:pic>
    </p:spTree>
    <p:extLst>
      <p:ext uri="{BB962C8B-B14F-4D97-AF65-F5344CB8AC3E}">
        <p14:creationId xmlns:p14="http://schemas.microsoft.com/office/powerpoint/2010/main" val="258876612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Orbit</a:t>
            </a:r>
            <a:endParaRPr lang="en-US" dirty="0"/>
          </a:p>
        </p:txBody>
      </p:sp>
      <p:sp>
        <p:nvSpPr>
          <p:cNvPr id="3" name="Content Placeholder 2"/>
          <p:cNvSpPr>
            <a:spLocks noGrp="1"/>
          </p:cNvSpPr>
          <p:nvPr>
            <p:ph idx="1"/>
          </p:nvPr>
        </p:nvSpPr>
        <p:spPr>
          <a:xfrm>
            <a:off x="457200" y="1600200"/>
            <a:ext cx="4114800" cy="4525963"/>
          </a:xfrm>
        </p:spPr>
        <p:txBody>
          <a:bodyPr>
            <a:normAutofit/>
          </a:bodyPr>
          <a:lstStyle/>
          <a:p>
            <a:r>
              <a:rPr lang="en-US" dirty="0" smtClean="0"/>
              <a:t>What is the maximum altitude of the moon in our sky?</a:t>
            </a:r>
          </a:p>
          <a:p>
            <a:r>
              <a:rPr lang="en-US" dirty="0" smtClean="0"/>
              <a:t>What is the minimum altitude?</a:t>
            </a:r>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286000"/>
            <a:ext cx="4329113"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3727217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Tilt of Lunar Orbit</a:t>
            </a:r>
            <a:endParaRPr lang="en-US" dirty="0"/>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09800"/>
            <a:ext cx="4419600" cy="322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r="3123"/>
          <a:stretch>
            <a:fillRect/>
          </a:stretch>
        </p:blipFill>
        <p:spPr bwMode="auto">
          <a:xfrm>
            <a:off x="4860636" y="2209800"/>
            <a:ext cx="3826164" cy="326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2466671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Line of Nodes Must Point Toward Sun for an Eclipse to Occur</a:t>
            </a:r>
            <a:endParaRPr lang="en-US" dirty="0"/>
          </a:p>
        </p:txBody>
      </p:sp>
      <p:sp>
        <p:nvSpPr>
          <p:cNvPr id="3" name="Content Placeholder 2"/>
          <p:cNvSpPr>
            <a:spLocks noGrp="1"/>
          </p:cNvSpPr>
          <p:nvPr>
            <p:ph idx="1"/>
          </p:nvPr>
        </p:nvSpPr>
        <p:spPr/>
        <p:txBody>
          <a:bodyPr/>
          <a:lstStyle/>
          <a:p>
            <a:endParaRPr lang="en-US"/>
          </a:p>
        </p:txBody>
      </p:sp>
      <p:pic>
        <p:nvPicPr>
          <p:cNvPr id="4" name="Content Placeholder 3"/>
          <p:cNvPicPr>
            <a:picLocks noChangeAspect="1"/>
          </p:cNvPicPr>
          <p:nvPr/>
        </p:nvPicPr>
        <p:blipFill>
          <a:blip r:embed="rId2"/>
          <a:srcRect t="295" b="295"/>
          <a:stretch>
            <a:fillRect/>
          </a:stretch>
        </p:blipFill>
        <p:spPr bwMode="auto">
          <a:xfrm>
            <a:off x="396875" y="1773401"/>
            <a:ext cx="8289925"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pic>
    </p:spTree>
    <p:extLst>
      <p:ext uri="{BB962C8B-B14F-4D97-AF65-F5344CB8AC3E}">
        <p14:creationId xmlns:p14="http://schemas.microsoft.com/office/powerpoint/2010/main" val="2340459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645" y="288907"/>
            <a:ext cx="7806114" cy="1143000"/>
          </a:xfrm>
        </p:spPr>
        <p:txBody>
          <a:bodyPr>
            <a:noAutofit/>
          </a:bodyPr>
          <a:lstStyle/>
          <a:p>
            <a:r>
              <a:rPr lang="en-US" sz="4000" dirty="0" smtClean="0"/>
              <a:t>Types of Lunar Eclipses: Penumbral, Partial, Total</a:t>
            </a:r>
            <a:endParaRPr lang="en-US" sz="4000" dirty="0"/>
          </a:p>
        </p:txBody>
      </p:sp>
      <p:pic>
        <p:nvPicPr>
          <p:cNvPr id="4" name="Picture 3"/>
          <p:cNvPicPr>
            <a:picLocks noChangeAspect="1"/>
          </p:cNvPicPr>
          <p:nvPr/>
        </p:nvPicPr>
        <p:blipFill>
          <a:blip r:embed="rId2"/>
          <a:stretch>
            <a:fillRect/>
          </a:stretch>
        </p:blipFill>
        <p:spPr>
          <a:xfrm>
            <a:off x="256874" y="1775023"/>
            <a:ext cx="4281234" cy="4139785"/>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4879290" y="1675142"/>
            <a:ext cx="3283594" cy="2177468"/>
          </a:xfrm>
          <a:prstGeom prst="rect">
            <a:avLst/>
          </a:prstGeom>
          <a:ln>
            <a:solidFill>
              <a:schemeClr val="tx1"/>
            </a:solidFill>
          </a:ln>
        </p:spPr>
      </p:pic>
      <p:pic>
        <p:nvPicPr>
          <p:cNvPr id="6" name="Picture 5"/>
          <p:cNvPicPr>
            <a:picLocks noChangeAspect="1"/>
          </p:cNvPicPr>
          <p:nvPr/>
        </p:nvPicPr>
        <p:blipFill>
          <a:blip r:embed="rId4"/>
          <a:stretch>
            <a:fillRect/>
          </a:stretch>
        </p:blipFill>
        <p:spPr>
          <a:xfrm>
            <a:off x="5166024" y="4003844"/>
            <a:ext cx="2645473" cy="2645473"/>
          </a:xfrm>
          <a:prstGeom prst="rect">
            <a:avLst/>
          </a:prstGeom>
          <a:ln>
            <a:solidFill>
              <a:srgbClr val="000000"/>
            </a:solidFill>
          </a:ln>
        </p:spPr>
      </p:pic>
    </p:spTree>
    <p:extLst>
      <p:ext uri="{BB962C8B-B14F-4D97-AF65-F5344CB8AC3E}">
        <p14:creationId xmlns:p14="http://schemas.microsoft.com/office/powerpoint/2010/main" val="507600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71769" y="2836127"/>
            <a:ext cx="2950857" cy="3908410"/>
          </a:xfrm>
          <a:prstGeom prst="rect">
            <a:avLst/>
          </a:prstGeom>
          <a:ln>
            <a:solidFill>
              <a:srgbClr val="000000"/>
            </a:solidFill>
          </a:ln>
        </p:spPr>
      </p:pic>
      <p:pic>
        <p:nvPicPr>
          <p:cNvPr id="5" name="Picture 4"/>
          <p:cNvPicPr>
            <a:picLocks noChangeAspect="1"/>
          </p:cNvPicPr>
          <p:nvPr/>
        </p:nvPicPr>
        <p:blipFill>
          <a:blip r:embed="rId3"/>
          <a:stretch>
            <a:fillRect/>
          </a:stretch>
        </p:blipFill>
        <p:spPr>
          <a:xfrm>
            <a:off x="3977853" y="3518909"/>
            <a:ext cx="4456180" cy="2238958"/>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714078" y="746717"/>
            <a:ext cx="7876930" cy="2089798"/>
          </a:xfrm>
          <a:prstGeom prst="rect">
            <a:avLst/>
          </a:prstGeom>
        </p:spPr>
      </p:pic>
      <p:sp>
        <p:nvSpPr>
          <p:cNvPr id="2" name="Title 1"/>
          <p:cNvSpPr>
            <a:spLocks noGrp="1"/>
          </p:cNvSpPr>
          <p:nvPr>
            <p:ph type="title"/>
          </p:nvPr>
        </p:nvSpPr>
        <p:spPr>
          <a:xfrm>
            <a:off x="714078" y="28058"/>
            <a:ext cx="7719955" cy="1143000"/>
          </a:xfrm>
          <a:solidFill>
            <a:srgbClr val="FFFFFF"/>
          </a:solidFill>
        </p:spPr>
        <p:txBody>
          <a:bodyPr>
            <a:normAutofit/>
          </a:bodyPr>
          <a:lstStyle/>
          <a:p>
            <a:r>
              <a:rPr lang="en-US" dirty="0" smtClean="0"/>
              <a:t>Types of Solar Eclipses</a:t>
            </a:r>
            <a:endParaRPr lang="en-US" dirty="0"/>
          </a:p>
        </p:txBody>
      </p:sp>
    </p:spTree>
    <p:extLst>
      <p:ext uri="{BB962C8B-B14F-4D97-AF65-F5344CB8AC3E}">
        <p14:creationId xmlns:p14="http://schemas.microsoft.com/office/powerpoint/2010/main" val="29420461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Umbral</a:t>
            </a:r>
            <a:r>
              <a:rPr lang="en-US" dirty="0" smtClean="0"/>
              <a:t> </a:t>
            </a:r>
            <a:r>
              <a:rPr lang="en-US" smtClean="0"/>
              <a:t>Shadow ~250miles </a:t>
            </a:r>
            <a:r>
              <a:rPr lang="en-US" dirty="0" smtClean="0"/>
              <a:t>wide</a:t>
            </a:r>
            <a:endParaRPr lang="en-US" dirty="0"/>
          </a:p>
        </p:txBody>
      </p:sp>
      <p:pic>
        <p:nvPicPr>
          <p:cNvPr id="4" name="Content Placeholder 3"/>
          <p:cNvPicPr>
            <a:picLocks noGrp="1" noChangeAspect="1"/>
          </p:cNvPicPr>
          <p:nvPr>
            <p:ph idx="1"/>
          </p:nvPr>
        </p:nvPicPr>
        <p:blipFill>
          <a:blip r:embed="rId2"/>
          <a:srcRect t="15209" b="15209"/>
          <a:stretch>
            <a:fillRect/>
          </a:stretch>
        </p:blipFill>
        <p:spPr/>
      </p:pic>
    </p:spTree>
    <p:extLst>
      <p:ext uri="{BB962C8B-B14F-4D97-AF65-F5344CB8AC3E}">
        <p14:creationId xmlns:p14="http://schemas.microsoft.com/office/powerpoint/2010/main" val="148680970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sp>
        <p:nvSpPr>
          <p:cNvPr id="6" name="TextBox 5"/>
          <p:cNvSpPr txBox="1"/>
          <p:nvPr/>
        </p:nvSpPr>
        <p:spPr>
          <a:xfrm>
            <a:off x="407277" y="1417638"/>
            <a:ext cx="3492084" cy="4832092"/>
          </a:xfrm>
          <a:prstGeom prst="rect">
            <a:avLst/>
          </a:prstGeom>
          <a:noFill/>
        </p:spPr>
        <p:txBody>
          <a:bodyPr wrap="square" rtlCol="0">
            <a:spAutoFit/>
          </a:bodyPr>
          <a:lstStyle/>
          <a:p>
            <a:r>
              <a:rPr lang="en-US" sz="2200" dirty="0" smtClean="0"/>
              <a:t>Two bulges – at points closest </a:t>
            </a:r>
            <a:r>
              <a:rPr lang="en-US" sz="2200" i="1" dirty="0" smtClean="0"/>
              <a:t>and</a:t>
            </a:r>
            <a:r>
              <a:rPr lang="en-US" sz="2200" dirty="0" smtClean="0"/>
              <a:t> farthest from Moon/Sun</a:t>
            </a:r>
          </a:p>
          <a:p>
            <a:endParaRPr lang="en-US" sz="2200" dirty="0"/>
          </a:p>
          <a:p>
            <a:r>
              <a:rPr lang="en-US" sz="2200" dirty="0" smtClean="0"/>
              <a:t>Latitudes closest to Moon’s declination experience the highest high tides</a:t>
            </a:r>
          </a:p>
          <a:p>
            <a:endParaRPr lang="en-US" sz="2200" dirty="0"/>
          </a:p>
          <a:p>
            <a:r>
              <a:rPr lang="en-US" sz="2200" dirty="0" smtClean="0"/>
              <a:t>As Moon’s declination deviates from zero, the difference between successive high tides increases</a:t>
            </a:r>
          </a:p>
          <a:p>
            <a:endParaRPr lang="en-US" sz="2200" dirty="0" smtClean="0"/>
          </a:p>
        </p:txBody>
      </p:sp>
      <p:pic>
        <p:nvPicPr>
          <p:cNvPr id="5" name="Picture 4" descr="1-5c.pdf"/>
          <p:cNvPicPr>
            <a:picLocks noChangeAspect="1"/>
          </p:cNvPicPr>
          <p:nvPr/>
        </p:nvPicPr>
        <p:blipFill rotWithShape="1">
          <a:blip r:embed="rId3">
            <a:extLst>
              <a:ext uri="{28A0092B-C50C-407E-A947-70E740481C1C}">
                <a14:useLocalDpi xmlns:a14="http://schemas.microsoft.com/office/drawing/2010/main" val="0"/>
              </a:ext>
            </a:extLst>
          </a:blip>
          <a:srcRect l="14689" t="56015" r="16775" b="10316"/>
          <a:stretch/>
        </p:blipFill>
        <p:spPr>
          <a:xfrm>
            <a:off x="4099899" y="2228431"/>
            <a:ext cx="4866827" cy="3094061"/>
          </a:xfrm>
          <a:prstGeom prst="rect">
            <a:avLst/>
          </a:prstGeom>
          <a:ln>
            <a:solidFill>
              <a:srgbClr val="000000"/>
            </a:solidFill>
          </a:ln>
        </p:spPr>
      </p:pic>
    </p:spTree>
    <p:extLst>
      <p:ext uri="{BB962C8B-B14F-4D97-AF65-F5344CB8AC3E}">
        <p14:creationId xmlns:p14="http://schemas.microsoft.com/office/powerpoint/2010/main" val="95289234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Seasons Review</a:t>
            </a:r>
            <a:endParaRPr lang="en-US" dirty="0"/>
          </a:p>
        </p:txBody>
      </p:sp>
      <p:sp>
        <p:nvSpPr>
          <p:cNvPr id="5" name="Rectangle 3"/>
          <p:cNvSpPr txBox="1">
            <a:spLocks noChangeArrowheads="1"/>
          </p:cNvSpPr>
          <p:nvPr/>
        </p:nvSpPr>
        <p:spPr>
          <a:xfrm>
            <a:off x="304800" y="1696830"/>
            <a:ext cx="8229600" cy="1066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2800" smtClean="0"/>
              <a:t>The seasons are caused by the 23-degree tilt of Earth</a:t>
            </a:r>
            <a:r>
              <a:rPr lang="ja-JP" altLang="en-US" sz="2800" smtClean="0">
                <a:latin typeface="Arial"/>
              </a:rPr>
              <a:t>’</a:t>
            </a:r>
            <a:r>
              <a:rPr lang="en-US" sz="2800" smtClean="0"/>
              <a:t>s axis of rotation relative to its orbit.</a:t>
            </a:r>
            <a:endParaRPr lang="en-US" sz="2800"/>
          </a:p>
        </p:txBody>
      </p:sp>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2990643"/>
            <a:ext cx="3403600" cy="3382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ectangle 8"/>
          <p:cNvSpPr>
            <a:spLocks noChangeArrowheads="1"/>
          </p:cNvSpPr>
          <p:nvPr/>
        </p:nvSpPr>
        <p:spPr bwMode="auto">
          <a:xfrm>
            <a:off x="304800" y="2839830"/>
            <a:ext cx="4724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spcBef>
                <a:spcPct val="20000"/>
              </a:spcBef>
              <a:buFontTx/>
              <a:buChar char="•"/>
              <a:defRPr/>
            </a:pPr>
            <a:r>
              <a:rPr lang="en-US" sz="2800">
                <a:cs typeface="Arial" charset="0"/>
              </a:rPr>
              <a:t>During summer in the Northern Hemisphere, the north end of the axial tilt is facing </a:t>
            </a:r>
            <a:r>
              <a:rPr lang="en-US" sz="2800" i="1">
                <a:cs typeface="Arial" charset="0"/>
              </a:rPr>
              <a:t>toward </a:t>
            </a:r>
            <a:r>
              <a:rPr lang="en-US" sz="2800">
                <a:cs typeface="Arial" charset="0"/>
              </a:rPr>
              <a:t>the Sun.</a:t>
            </a:r>
          </a:p>
          <a:p>
            <a:pPr marL="342900" indent="-342900">
              <a:spcBef>
                <a:spcPct val="20000"/>
              </a:spcBef>
              <a:buFontTx/>
              <a:buChar char="•"/>
              <a:defRPr/>
            </a:pPr>
            <a:r>
              <a:rPr lang="en-US" sz="2800">
                <a:cs typeface="Arial" charset="0"/>
              </a:rPr>
              <a:t>This results in more direct sunlight and higher temperatures.</a:t>
            </a:r>
            <a:endParaRPr lang="en-US" sz="2800" b="1">
              <a:cs typeface="Arial" charset="0"/>
            </a:endParaRPr>
          </a:p>
        </p:txBody>
      </p:sp>
    </p:spTree>
    <p:extLst>
      <p:ext uri="{BB962C8B-B14F-4D97-AF65-F5344CB8AC3E}">
        <p14:creationId xmlns:p14="http://schemas.microsoft.com/office/powerpoint/2010/main" val="21798787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Tides</a:t>
            </a:r>
            <a:endParaRPr lang="en-US" dirty="0"/>
          </a:p>
        </p:txBody>
      </p:sp>
      <p:pic>
        <p:nvPicPr>
          <p:cNvPr id="4" name="Content Placeholder 3"/>
          <p:cNvPicPr>
            <a:picLocks noGrp="1" noChangeAspect="1"/>
          </p:cNvPicPr>
          <p:nvPr>
            <p:ph idx="1"/>
          </p:nvPr>
        </p:nvPicPr>
        <p:blipFill rotWithShape="1">
          <a:blip r:embed="rId3"/>
          <a:srcRect l="4271" t="589" b="-321"/>
          <a:stretch/>
        </p:blipFill>
        <p:spPr>
          <a:xfrm>
            <a:off x="4997758" y="1417637"/>
            <a:ext cx="3689042" cy="4996411"/>
          </a:xfrm>
          <a:ln>
            <a:solidFill>
              <a:srgbClr val="000000"/>
            </a:solidFill>
          </a:ln>
        </p:spPr>
      </p:pic>
      <p:sp>
        <p:nvSpPr>
          <p:cNvPr id="6" name="TextBox 5"/>
          <p:cNvSpPr txBox="1"/>
          <p:nvPr/>
        </p:nvSpPr>
        <p:spPr>
          <a:xfrm>
            <a:off x="229020" y="1760234"/>
            <a:ext cx="4445297" cy="3139321"/>
          </a:xfrm>
          <a:prstGeom prst="rect">
            <a:avLst/>
          </a:prstGeom>
          <a:noFill/>
        </p:spPr>
        <p:txBody>
          <a:bodyPr wrap="square" rtlCol="0">
            <a:spAutoFit/>
          </a:bodyPr>
          <a:lstStyle/>
          <a:p>
            <a:r>
              <a:rPr lang="en-US" sz="2200" dirty="0" smtClean="0"/>
              <a:t>Moon </a:t>
            </a:r>
            <a:r>
              <a:rPr lang="en-US" sz="2200" i="1" dirty="0" smtClean="0"/>
              <a:t>and</a:t>
            </a:r>
            <a:r>
              <a:rPr lang="en-US" sz="2200" dirty="0" smtClean="0"/>
              <a:t> sun play a role (tide generating force from Moon is approximately twice that of the Sun)</a:t>
            </a:r>
          </a:p>
          <a:p>
            <a:endParaRPr lang="en-US" sz="2200" dirty="0"/>
          </a:p>
          <a:p>
            <a:r>
              <a:rPr lang="en-US" sz="2200" dirty="0" smtClean="0"/>
              <a:t>High tides = moon </a:t>
            </a:r>
            <a:r>
              <a:rPr lang="en-US" sz="2200" dirty="0"/>
              <a:t>is overhead or on </a:t>
            </a:r>
            <a:r>
              <a:rPr lang="en-US" sz="2200" dirty="0" smtClean="0"/>
              <a:t>anti</a:t>
            </a:r>
            <a:r>
              <a:rPr lang="en-US" sz="2200" dirty="0"/>
              <a:t>-meridian. </a:t>
            </a:r>
            <a:endParaRPr lang="en-US" sz="2200" dirty="0" smtClean="0"/>
          </a:p>
          <a:p>
            <a:endParaRPr lang="en-US" sz="2200" dirty="0"/>
          </a:p>
          <a:p>
            <a:r>
              <a:rPr lang="en-US" sz="2200" dirty="0" smtClean="0"/>
              <a:t>Low </a:t>
            </a:r>
            <a:r>
              <a:rPr lang="en-US" sz="2200" dirty="0"/>
              <a:t>tide </a:t>
            </a:r>
            <a:r>
              <a:rPr lang="en-US" sz="2200" dirty="0" smtClean="0"/>
              <a:t>= </a:t>
            </a:r>
            <a:r>
              <a:rPr lang="en-US" sz="2200" dirty="0"/>
              <a:t>moonrise and moonset.</a:t>
            </a:r>
          </a:p>
          <a:p>
            <a:endParaRPr lang="en-US" sz="2200" dirty="0" smtClean="0"/>
          </a:p>
        </p:txBody>
      </p:sp>
    </p:spTree>
    <p:extLst>
      <p:ext uri="{BB962C8B-B14F-4D97-AF65-F5344CB8AC3E}">
        <p14:creationId xmlns:p14="http://schemas.microsoft.com/office/powerpoint/2010/main" val="134595593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rotWithShape="1">
          <a:blip r:embed="rId3"/>
          <a:srcRect l="14062" t="2207" r="21020" b="1122"/>
          <a:stretch/>
        </p:blipFill>
        <p:spPr>
          <a:xfrm>
            <a:off x="5235151" y="3478581"/>
            <a:ext cx="3630981" cy="3379419"/>
          </a:xfrm>
        </p:spPr>
      </p:pic>
      <p:sp>
        <p:nvSpPr>
          <p:cNvPr id="2" name="Title 1"/>
          <p:cNvSpPr>
            <a:spLocks noGrp="1"/>
          </p:cNvSpPr>
          <p:nvPr>
            <p:ph type="title"/>
          </p:nvPr>
        </p:nvSpPr>
        <p:spPr/>
        <p:txBody>
          <a:bodyPr/>
          <a:lstStyle/>
          <a:p>
            <a:r>
              <a:rPr lang="en-US" dirty="0" smtClean="0"/>
              <a:t>Tidal Locking</a:t>
            </a:r>
            <a:endParaRPr lang="en-US" dirty="0"/>
          </a:p>
        </p:txBody>
      </p:sp>
      <p:pic>
        <p:nvPicPr>
          <p:cNvPr id="8" name="Picture 7"/>
          <p:cNvPicPr>
            <a:picLocks noChangeAspect="1"/>
          </p:cNvPicPr>
          <p:nvPr/>
        </p:nvPicPr>
        <p:blipFill>
          <a:blip r:embed="rId4"/>
          <a:stretch>
            <a:fillRect/>
          </a:stretch>
        </p:blipFill>
        <p:spPr>
          <a:xfrm>
            <a:off x="232259" y="1745429"/>
            <a:ext cx="5261176" cy="2843644"/>
          </a:xfrm>
          <a:prstGeom prst="rect">
            <a:avLst/>
          </a:prstGeom>
        </p:spPr>
      </p:pic>
    </p:spTree>
    <p:extLst>
      <p:ext uri="{BB962C8B-B14F-4D97-AF65-F5344CB8AC3E}">
        <p14:creationId xmlns:p14="http://schemas.microsoft.com/office/powerpoint/2010/main" val="232649778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Moon’s Formation?</a:t>
            </a:r>
            <a:endParaRPr lang="en-US" dirty="0"/>
          </a:p>
        </p:txBody>
      </p:sp>
      <p:pic>
        <p:nvPicPr>
          <p:cNvPr id="4" name="Picture 3"/>
          <p:cNvPicPr>
            <a:picLocks noChangeAspect="1"/>
          </p:cNvPicPr>
          <p:nvPr/>
        </p:nvPicPr>
        <p:blipFill>
          <a:blip r:embed="rId3"/>
          <a:stretch>
            <a:fillRect/>
          </a:stretch>
        </p:blipFill>
        <p:spPr>
          <a:xfrm>
            <a:off x="1470617" y="1417638"/>
            <a:ext cx="6328106" cy="5062485"/>
          </a:xfrm>
          <a:prstGeom prst="rect">
            <a:avLst/>
          </a:prstGeom>
        </p:spPr>
      </p:pic>
    </p:spTree>
    <p:extLst>
      <p:ext uri="{BB962C8B-B14F-4D97-AF65-F5344CB8AC3E}">
        <p14:creationId xmlns:p14="http://schemas.microsoft.com/office/powerpoint/2010/main" val="122615388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Features</a:t>
            </a:r>
            <a:endParaRPr lang="en-US" dirty="0"/>
          </a:p>
        </p:txBody>
      </p:sp>
      <p:pic>
        <p:nvPicPr>
          <p:cNvPr id="5" name="Picture 4"/>
          <p:cNvPicPr>
            <a:picLocks noChangeAspect="1"/>
          </p:cNvPicPr>
          <p:nvPr/>
        </p:nvPicPr>
        <p:blipFill>
          <a:blip r:embed="rId3"/>
          <a:stretch>
            <a:fillRect/>
          </a:stretch>
        </p:blipFill>
        <p:spPr>
          <a:xfrm>
            <a:off x="183573" y="1910881"/>
            <a:ext cx="4164265" cy="4167168"/>
          </a:xfrm>
          <a:prstGeom prst="rect">
            <a:avLst/>
          </a:prstGeom>
        </p:spPr>
      </p:pic>
      <p:pic>
        <p:nvPicPr>
          <p:cNvPr id="6" name="Picture 5"/>
          <p:cNvPicPr>
            <a:picLocks noChangeAspect="1"/>
          </p:cNvPicPr>
          <p:nvPr/>
        </p:nvPicPr>
        <p:blipFill>
          <a:blip r:embed="rId4"/>
          <a:stretch>
            <a:fillRect/>
          </a:stretch>
        </p:blipFill>
        <p:spPr>
          <a:xfrm>
            <a:off x="4731706" y="1910882"/>
            <a:ext cx="4167168" cy="4167168"/>
          </a:xfrm>
          <a:prstGeom prst="rect">
            <a:avLst/>
          </a:prstGeom>
        </p:spPr>
      </p:pic>
    </p:spTree>
    <p:extLst>
      <p:ext uri="{BB962C8B-B14F-4D97-AF65-F5344CB8AC3E}">
        <p14:creationId xmlns:p14="http://schemas.microsoft.com/office/powerpoint/2010/main" val="32333973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Features</a:t>
            </a:r>
            <a:endParaRPr lang="en-US" dirty="0"/>
          </a:p>
        </p:txBody>
      </p:sp>
      <p:pic>
        <p:nvPicPr>
          <p:cNvPr id="3" name="Picture 2"/>
          <p:cNvPicPr>
            <a:picLocks noChangeAspect="1"/>
          </p:cNvPicPr>
          <p:nvPr/>
        </p:nvPicPr>
        <p:blipFill>
          <a:blip r:embed="rId3"/>
          <a:stretch>
            <a:fillRect/>
          </a:stretch>
        </p:blipFill>
        <p:spPr>
          <a:xfrm>
            <a:off x="2012000" y="1417638"/>
            <a:ext cx="4919264" cy="4919264"/>
          </a:xfrm>
          <a:prstGeom prst="rect">
            <a:avLst/>
          </a:prstGeom>
        </p:spPr>
      </p:pic>
    </p:spTree>
    <p:extLst>
      <p:ext uri="{BB962C8B-B14F-4D97-AF65-F5344CB8AC3E}">
        <p14:creationId xmlns:p14="http://schemas.microsoft.com/office/powerpoint/2010/main" val="162768684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Seasons Review</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008" y="1187127"/>
            <a:ext cx="9144000" cy="4943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987910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Seasons Review</a:t>
            </a:r>
            <a:endParaRPr lang="en-US" dirty="0"/>
          </a:p>
        </p:txBody>
      </p:sp>
      <p:pic>
        <p:nvPicPr>
          <p:cNvPr id="5"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662197"/>
            <a:ext cx="4267200" cy="416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Rectangle 7"/>
          <p:cNvSpPr txBox="1">
            <a:spLocks noChangeArrowheads="1"/>
          </p:cNvSpPr>
          <p:nvPr/>
        </p:nvSpPr>
        <p:spPr>
          <a:xfrm>
            <a:off x="215562" y="1818855"/>
            <a:ext cx="4661238" cy="450574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90000"/>
              </a:lnSpc>
              <a:defRPr/>
            </a:pPr>
            <a:r>
              <a:rPr lang="en-US" dirty="0" smtClean="0"/>
              <a:t>The path of the Sun across the sky in the Northern hemisphere during the year shows the positions of the 1</a:t>
            </a:r>
            <a:r>
              <a:rPr lang="en-US" baseline="30000" dirty="0" smtClean="0"/>
              <a:t>st</a:t>
            </a:r>
            <a:r>
              <a:rPr lang="en-US" dirty="0" smtClean="0"/>
              <a:t> day of each new season.</a:t>
            </a:r>
            <a:endParaRPr lang="en-US" dirty="0"/>
          </a:p>
        </p:txBody>
      </p:sp>
    </p:spTree>
    <p:extLst>
      <p:ext uri="{BB962C8B-B14F-4D97-AF65-F5344CB8AC3E}">
        <p14:creationId xmlns:p14="http://schemas.microsoft.com/office/powerpoint/2010/main" val="362474157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Lunar Phases</a:t>
            </a:r>
            <a:endParaRPr lang="en-US" dirty="0"/>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r="4898"/>
          <a:stretch>
            <a:fillRect/>
          </a:stretch>
        </p:blipFill>
        <p:spPr bwMode="auto">
          <a:xfrm>
            <a:off x="658885" y="1655415"/>
            <a:ext cx="1831901" cy="2308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l="8163"/>
          <a:stretch>
            <a:fillRect/>
          </a:stretch>
        </p:blipFill>
        <p:spPr bwMode="auto">
          <a:xfrm>
            <a:off x="2809212" y="1639688"/>
            <a:ext cx="1769006" cy="2324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6"/>
          <p:cNvPicPr>
            <a:picLocks noChangeAspect="1" noChangeArrowheads="1"/>
          </p:cNvPicPr>
          <p:nvPr/>
        </p:nvPicPr>
        <p:blipFill>
          <a:blip r:embed="rId5">
            <a:extLst>
              <a:ext uri="{28A0092B-C50C-407E-A947-70E740481C1C}">
                <a14:useLocalDpi xmlns:a14="http://schemas.microsoft.com/office/drawing/2010/main" val="0"/>
              </a:ext>
            </a:extLst>
          </a:blip>
          <a:srcRect l="8427"/>
          <a:stretch>
            <a:fillRect/>
          </a:stretch>
        </p:blipFill>
        <p:spPr bwMode="auto">
          <a:xfrm>
            <a:off x="4847106" y="1639688"/>
            <a:ext cx="1708727" cy="2277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 name="Picture 7"/>
          <p:cNvPicPr>
            <a:picLocks noChangeAspect="1" noChangeArrowheads="1"/>
          </p:cNvPicPr>
          <p:nvPr/>
        </p:nvPicPr>
        <p:blipFill>
          <a:blip r:embed="rId6">
            <a:extLst>
              <a:ext uri="{28A0092B-C50C-407E-A947-70E740481C1C}">
                <a14:useLocalDpi xmlns:a14="http://schemas.microsoft.com/office/drawing/2010/main" val="0"/>
              </a:ext>
            </a:extLst>
          </a:blip>
          <a:srcRect t="4031"/>
          <a:stretch>
            <a:fillRect/>
          </a:stretch>
        </p:blipFill>
        <p:spPr bwMode="auto">
          <a:xfrm>
            <a:off x="687712" y="4290109"/>
            <a:ext cx="1803074" cy="2245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8042" y="4290109"/>
            <a:ext cx="1740176" cy="2198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9"/>
          <p:cNvPicPr>
            <a:picLocks noChangeAspect="1" noChangeArrowheads="1"/>
          </p:cNvPicPr>
          <p:nvPr/>
        </p:nvPicPr>
        <p:blipFill>
          <a:blip r:embed="rId8">
            <a:extLst>
              <a:ext uri="{28A0092B-C50C-407E-A947-70E740481C1C}">
                <a14:useLocalDpi xmlns:a14="http://schemas.microsoft.com/office/drawing/2010/main" val="0"/>
              </a:ext>
            </a:extLst>
          </a:blip>
          <a:srcRect l="4898"/>
          <a:stretch>
            <a:fillRect/>
          </a:stretch>
        </p:blipFill>
        <p:spPr bwMode="auto">
          <a:xfrm>
            <a:off x="6739443" y="1639688"/>
            <a:ext cx="1831902" cy="2230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1" name="Picture 10"/>
          <p:cNvPicPr>
            <a:picLocks noChangeAspect="1" noChangeArrowheads="1"/>
          </p:cNvPicPr>
          <p:nvPr/>
        </p:nvPicPr>
        <p:blipFill>
          <a:blip r:embed="rId9">
            <a:extLst>
              <a:ext uri="{28A0092B-C50C-407E-A947-70E740481C1C}">
                <a14:useLocalDpi xmlns:a14="http://schemas.microsoft.com/office/drawing/2010/main" val="0"/>
              </a:ext>
            </a:extLst>
          </a:blip>
          <a:srcRect r="3615"/>
          <a:stretch>
            <a:fillRect/>
          </a:stretch>
        </p:blipFill>
        <p:spPr bwMode="auto">
          <a:xfrm>
            <a:off x="4847106" y="4227210"/>
            <a:ext cx="1677278" cy="2261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2" name="Picture 11"/>
          <p:cNvPicPr>
            <a:picLocks noChangeAspect="1" noChangeArrowheads="1"/>
          </p:cNvPicPr>
          <p:nvPr/>
        </p:nvPicPr>
        <p:blipFill>
          <a:blip r:embed="rId10">
            <a:extLst>
              <a:ext uri="{28A0092B-C50C-407E-A947-70E740481C1C}">
                <a14:useLocalDpi xmlns:a14="http://schemas.microsoft.com/office/drawing/2010/main" val="0"/>
              </a:ext>
            </a:extLst>
          </a:blip>
          <a:srcRect r="5232"/>
          <a:stretch>
            <a:fillRect/>
          </a:stretch>
        </p:blipFill>
        <p:spPr bwMode="auto">
          <a:xfrm>
            <a:off x="6862618" y="4195761"/>
            <a:ext cx="1708727" cy="22931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13741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a:blip r:embed="rId3"/>
          <a:srcRect t="31118" b="31118"/>
          <a:stretch>
            <a:fillRect/>
          </a:stretch>
        </p:blipFill>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75" y="204788"/>
            <a:ext cx="8018463" cy="64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0636918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Synodic and Sidereal Months</a:t>
            </a:r>
            <a:endParaRPr lang="en-US" dirty="0"/>
          </a:p>
        </p:txBody>
      </p:sp>
      <p:sp>
        <p:nvSpPr>
          <p:cNvPr id="5" name="Content Placeholder 2"/>
          <p:cNvSpPr txBox="1">
            <a:spLocks/>
          </p:cNvSpPr>
          <p:nvPr/>
        </p:nvSpPr>
        <p:spPr>
          <a:xfrm>
            <a:off x="164943" y="1417638"/>
            <a:ext cx="8979057" cy="5440361"/>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400" dirty="0" smtClean="0"/>
              <a:t>Sidereal month = time it takes the moon to orbit once around the Earth (with respect to the stars)</a:t>
            </a:r>
          </a:p>
          <a:p>
            <a:r>
              <a:rPr lang="en-US" sz="2400" dirty="0" smtClean="0"/>
              <a:t>Sidereal month = moon’s rotational period = 27.3 days</a:t>
            </a:r>
          </a:p>
          <a:p>
            <a:r>
              <a:rPr lang="en-US" sz="2400" dirty="0" smtClean="0"/>
              <a:t>Synodic month = time between consecutive new moons = 29.5 days</a:t>
            </a:r>
          </a:p>
          <a:p>
            <a:r>
              <a:rPr lang="en-US" sz="2400" dirty="0" smtClean="0"/>
              <a:t>Animation: </a:t>
            </a:r>
            <a:r>
              <a:rPr lang="en-US" sz="2400" dirty="0" smtClean="0">
                <a:hlinkClick r:id="rId3"/>
              </a:rPr>
              <a:t>http://www.sumanasinc.com/webcontent/animations/content/sidereal.html</a:t>
            </a:r>
            <a:r>
              <a:rPr lang="en-US" sz="2400" dirty="0" smtClean="0"/>
              <a:t> </a:t>
            </a:r>
          </a:p>
          <a:p>
            <a:r>
              <a:rPr lang="en-US" sz="2400" dirty="0" smtClean="0"/>
              <a:t>How much later does the moon rise each night?</a:t>
            </a:r>
          </a:p>
          <a:p>
            <a:pPr lvl="1"/>
            <a:r>
              <a:rPr lang="en-US" sz="2400" dirty="0" smtClean="0"/>
              <a:t>The moon moves along its orbit 360 degrees/27.3 days = 13.2˚/day. This means you must rotate an additional 13.18˚ to get the moon back in the same spot (with respect to the stars)</a:t>
            </a:r>
          </a:p>
          <a:p>
            <a:pPr lvl="1"/>
            <a:r>
              <a:rPr lang="en-US" sz="2400" dirty="0" smtClean="0"/>
              <a:t>Each day, the moon moves 360˚/29.5days along its synodic orbit. This means it has moved 12.2˚ degrees Eastward with respect to the Sun (that 1˚ difference is the difference between a sidereal and solar day)</a:t>
            </a:r>
            <a:endParaRPr lang="en-US" sz="2400" dirty="0"/>
          </a:p>
        </p:txBody>
      </p:sp>
    </p:spTree>
    <p:extLst>
      <p:ext uri="{BB962C8B-B14F-4D97-AF65-F5344CB8AC3E}">
        <p14:creationId xmlns:p14="http://schemas.microsoft.com/office/powerpoint/2010/main" val="410745619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Moonrise &amp; Set Times</a:t>
            </a:r>
            <a:endParaRPr lang="en-US" dirty="0"/>
          </a:p>
        </p:txBody>
      </p:sp>
      <p:sp>
        <p:nvSpPr>
          <p:cNvPr id="3" name="Content Placeholder 2"/>
          <p:cNvSpPr>
            <a:spLocks noGrp="1"/>
          </p:cNvSpPr>
          <p:nvPr>
            <p:ph idx="1"/>
          </p:nvPr>
        </p:nvSpPr>
        <p:spPr>
          <a:xfrm>
            <a:off x="0" y="1507836"/>
            <a:ext cx="9144000" cy="5257800"/>
          </a:xfrm>
        </p:spPr>
        <p:txBody>
          <a:bodyPr>
            <a:normAutofit/>
          </a:bodyPr>
          <a:lstStyle/>
          <a:p>
            <a:pPr lvl="0"/>
            <a:r>
              <a:rPr lang="en-US" dirty="0"/>
              <a:t>When does the moon rise/</a:t>
            </a:r>
            <a:r>
              <a:rPr lang="en-US" dirty="0" smtClean="0"/>
              <a:t>set when it is:</a:t>
            </a:r>
          </a:p>
          <a:p>
            <a:pPr lvl="1"/>
            <a:r>
              <a:rPr lang="en-US" dirty="0" smtClean="0"/>
              <a:t>New</a:t>
            </a:r>
          </a:p>
          <a:p>
            <a:pPr lvl="1"/>
            <a:r>
              <a:rPr lang="en-US" dirty="0" smtClean="0"/>
              <a:t>Full</a:t>
            </a:r>
          </a:p>
          <a:p>
            <a:pPr lvl="1"/>
            <a:r>
              <a:rPr lang="en-US" dirty="0" smtClean="0"/>
              <a:t>1</a:t>
            </a:r>
            <a:r>
              <a:rPr lang="en-US" baseline="30000" dirty="0" smtClean="0"/>
              <a:t>st</a:t>
            </a:r>
            <a:r>
              <a:rPr lang="en-US" dirty="0" smtClean="0"/>
              <a:t> quarter</a:t>
            </a:r>
          </a:p>
          <a:p>
            <a:pPr lvl="1"/>
            <a:r>
              <a:rPr lang="en-US" dirty="0" smtClean="0"/>
              <a:t>3</a:t>
            </a:r>
            <a:r>
              <a:rPr lang="en-US" baseline="30000" dirty="0" smtClean="0"/>
              <a:t>rd</a:t>
            </a:r>
            <a:r>
              <a:rPr lang="en-US" dirty="0" smtClean="0"/>
              <a:t> quarter </a:t>
            </a:r>
          </a:p>
          <a:p>
            <a:pPr lvl="0"/>
            <a:r>
              <a:rPr lang="en-US" dirty="0" smtClean="0"/>
              <a:t>If </a:t>
            </a:r>
            <a:r>
              <a:rPr lang="en-US" dirty="0"/>
              <a:t>you know the phase and time of day, you can figure out the position of the moon in the sky. If you know the position and time of day, you can figure out the phase (i.e. you only need 2 out of 3). </a:t>
            </a:r>
          </a:p>
        </p:txBody>
      </p:sp>
    </p:spTree>
    <p:extLst>
      <p:ext uri="{BB962C8B-B14F-4D97-AF65-F5344CB8AC3E}">
        <p14:creationId xmlns:p14="http://schemas.microsoft.com/office/powerpoint/2010/main" val="189917915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8" name="Content Placeholder 7"/>
          <p:cNvPicPr>
            <a:picLocks noGrp="1" noChangeAspect="1"/>
          </p:cNvPicPr>
          <p:nvPr>
            <p:ph idx="1"/>
          </p:nvPr>
        </p:nvPicPr>
        <p:blipFill>
          <a:blip r:embed="rId3"/>
          <a:srcRect t="31118" b="31118"/>
          <a:stretch>
            <a:fillRect/>
          </a:stretch>
        </p:blipFill>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75" y="204788"/>
            <a:ext cx="8018463" cy="645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cxnSp>
        <p:nvCxnSpPr>
          <p:cNvPr id="6" name="Straight Connector 5"/>
          <p:cNvCxnSpPr/>
          <p:nvPr/>
        </p:nvCxnSpPr>
        <p:spPr>
          <a:xfrm>
            <a:off x="2914150" y="4040909"/>
            <a:ext cx="1634251" cy="0"/>
          </a:xfrm>
          <a:prstGeom prst="line">
            <a:avLst/>
          </a:prstGeom>
          <a:ln w="76200" cmpd="sng">
            <a:solidFill>
              <a:srgbClr val="FF0000"/>
            </a:solidFill>
          </a:ln>
        </p:spPr>
        <p:style>
          <a:lnRef idx="3">
            <a:schemeClr val="dk1"/>
          </a:lnRef>
          <a:fillRef idx="0">
            <a:schemeClr val="dk1"/>
          </a:fillRef>
          <a:effectRef idx="2">
            <a:schemeClr val="dk1"/>
          </a:effectRef>
          <a:fontRef idx="minor">
            <a:schemeClr val="tx1"/>
          </a:fontRef>
        </p:style>
      </p:cxnSp>
      <p:pic>
        <p:nvPicPr>
          <p:cNvPr id="11" name="Picture 10"/>
          <p:cNvPicPr>
            <a:picLocks noChangeAspect="1"/>
          </p:cNvPicPr>
          <p:nvPr/>
        </p:nvPicPr>
        <p:blipFill>
          <a:blip r:embed="rId5"/>
          <a:stretch>
            <a:fillRect/>
          </a:stretch>
        </p:blipFill>
        <p:spPr>
          <a:xfrm flipV="1">
            <a:off x="3565680" y="4076703"/>
            <a:ext cx="270649" cy="539496"/>
          </a:xfrm>
          <a:prstGeom prst="rect">
            <a:avLst/>
          </a:prstGeom>
        </p:spPr>
      </p:pic>
    </p:spTree>
    <p:extLst>
      <p:ext uri="{BB962C8B-B14F-4D97-AF65-F5344CB8AC3E}">
        <p14:creationId xmlns:p14="http://schemas.microsoft.com/office/powerpoint/2010/main" val="197049676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37587</TotalTime>
  <Words>1328</Words>
  <Application>Microsoft Macintosh PowerPoint</Application>
  <PresentationFormat>On-screen Show (4:3)</PresentationFormat>
  <Paragraphs>90</Paragraphs>
  <Slides>24</Slides>
  <Notes>16</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Moon Lecture</vt:lpstr>
      <vt:lpstr>Seasons Review</vt:lpstr>
      <vt:lpstr>Seasons Review</vt:lpstr>
      <vt:lpstr>Seasons Review</vt:lpstr>
      <vt:lpstr>Lunar Phases</vt:lpstr>
      <vt:lpstr>PowerPoint Presentation</vt:lpstr>
      <vt:lpstr>Synodic and Sidereal Months</vt:lpstr>
      <vt:lpstr>Moonrise &amp; Set Times</vt:lpstr>
      <vt:lpstr>PowerPoint Presentation</vt:lpstr>
      <vt:lpstr>PowerPoint Presentation</vt:lpstr>
      <vt:lpstr>PowerPoint Presentation</vt:lpstr>
      <vt:lpstr>PowerPoint Presentation</vt:lpstr>
      <vt:lpstr>Lunar Orbit</vt:lpstr>
      <vt:lpstr>Tilt of Lunar Orbit</vt:lpstr>
      <vt:lpstr>Line of Nodes Must Point Toward Sun for an Eclipse to Occur</vt:lpstr>
      <vt:lpstr>Types of Lunar Eclipses: Penumbral, Partial, Total</vt:lpstr>
      <vt:lpstr>Types of Solar Eclipses</vt:lpstr>
      <vt:lpstr>Umbral Shadow ~250miles wide</vt:lpstr>
      <vt:lpstr>Tides</vt:lpstr>
      <vt:lpstr>Tides</vt:lpstr>
      <vt:lpstr>Tidal Locking</vt:lpstr>
      <vt:lpstr>Moon’s Formation?</vt:lpstr>
      <vt:lpstr>Lunar Features</vt:lpstr>
      <vt:lpstr>Lunar Features</vt:lpstr>
    </vt:vector>
  </TitlesOfParts>
  <Company>University of Illinois Laboratory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Moon Lecture</dc:title>
  <dc:creator>Sharlene Denos</dc:creator>
  <cp:lastModifiedBy>Sharlene Denos</cp:lastModifiedBy>
  <cp:revision>41</cp:revision>
  <dcterms:created xsi:type="dcterms:W3CDTF">2014-10-28T12:49:10Z</dcterms:created>
  <dcterms:modified xsi:type="dcterms:W3CDTF">2016-10-18T15:33:15Z</dcterms:modified>
</cp:coreProperties>
</file>